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147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5998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Relationship Id="rId4" Type="http://schemas.openxmlformats.org/officeDocument/2006/relationships/image" Target="../media/image1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54864" cy="41148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4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응용생명화학전공  |  선배 초청 세미나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06984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6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374904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D4A4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Asking the Way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42976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선배가 들려주는 진로 이야기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31520" y="5212080"/>
            <a:ext cx="1371600" cy="0"/>
          </a:xfrm>
          <a:prstGeom prst="line">
            <a:avLst/>
          </a:prstGeom>
          <a:noFill/>
          <a:ln w="19050">
            <a:solidFill>
              <a:srgbClr val="B886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53949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정승규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58521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2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농화학 89학번  ·  NHN PAYCO 대표이사  ·  NHN KCP COO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675120" y="630936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kern="0" spc="300" dirty="0">
                <a:solidFill>
                  <a:srgbClr val="627D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 05. 07   |   서울대학교 농업생명과학대학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02  ·  성장 그리고 위기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그러나 — 회사가 망할 뻔했습니다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전자상거래 폭증기, 제도가 정비되기 전. 결제 사기로 인한 취소민원이 회사로 몰렸습니다.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2286000"/>
            <a:ext cx="5212080" cy="329184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2286000"/>
            <a:ext cx="54864" cy="3291840"/>
          </a:xfrm>
          <a:prstGeom prst="rect">
            <a:avLst/>
          </a:prstGeom>
          <a:solidFill>
            <a:srgbClr val="486581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5603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 보유 현금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3063240"/>
            <a:ext cx="4846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13000" dirty="0"/>
          </a:p>
        </p:txBody>
      </p:sp>
      <p:sp>
        <p:nvSpPr>
          <p:cNvPr id="10" name="Text 8"/>
          <p:cNvSpPr/>
          <p:nvPr/>
        </p:nvSpPr>
        <p:spPr>
          <a:xfrm>
            <a:off x="914400" y="46177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4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억 원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623560" y="3566160"/>
            <a:ext cx="914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i="1" dirty="0">
                <a:solidFill>
                  <a:srgbClr val="B886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6217920" y="2286000"/>
            <a:ext cx="5212080" cy="3291840"/>
          </a:xfrm>
          <a:prstGeom prst="rect">
            <a:avLst/>
          </a:prstGeom>
          <a:solidFill>
            <a:srgbClr val="FFFFFF"/>
          </a:solidFill>
          <a:ln w="19050">
            <a:solidFill>
              <a:srgbClr val="B23A4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17920" y="2286000"/>
            <a:ext cx="54864" cy="3291840"/>
          </a:xfrm>
          <a:prstGeom prst="rect">
            <a:avLst/>
          </a:prstGeom>
          <a:solidFill>
            <a:srgbClr val="B23A48"/>
          </a:solidFill>
          <a:ln/>
        </p:spPr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8480" y="2560320"/>
            <a:ext cx="457200" cy="45720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6400800" y="2560320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결제 취소 민원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400800" y="3063240"/>
            <a:ext cx="4846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endParaRPr lang="en-US" sz="13000" dirty="0"/>
          </a:p>
        </p:txBody>
      </p:sp>
      <p:sp>
        <p:nvSpPr>
          <p:cNvPr id="17" name="Text 14"/>
          <p:cNvSpPr/>
          <p:nvPr/>
        </p:nvSpPr>
        <p:spPr>
          <a:xfrm>
            <a:off x="6400800" y="461772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400" dirty="0">
                <a:solidFill>
                  <a:srgbClr val="B23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억 원</a:t>
            </a:r>
            <a:endParaRPr lang="en-US" sz="1600" dirty="0"/>
          </a:p>
        </p:txBody>
      </p:sp>
      <p:sp>
        <p:nvSpPr>
          <p:cNvPr id="18" name="Text 15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최근 티몬·위메프 사태와 비슷한 구조 — 사장님의 분투로 50억 선에서 손실 처리. 그 후 자구책으로 동종 경쟁사와 합병.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19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02  ·  배움의 도구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필요할 때마다, 가장 잘 맞는 도구를 찾아갔습니다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25780" y="1828800"/>
            <a:ext cx="260604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25780" y="1828800"/>
            <a:ext cx="2606040" cy="73152"/>
          </a:xfrm>
          <a:prstGeom prst="rect">
            <a:avLst/>
          </a:prstGeom>
          <a:solidFill>
            <a:srgbClr val="0F2A47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194560"/>
            <a:ext cx="822960" cy="8229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8660" y="320040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1554480" y="3611880"/>
            <a:ext cx="54864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08660" y="370332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외국 케이스 벤치마킹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08660" y="416052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우리에 맞게 코딩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60420" y="1828800"/>
            <a:ext cx="260604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360420" y="1828800"/>
            <a:ext cx="2606040" cy="73152"/>
          </a:xfrm>
          <a:prstGeom prst="rect">
            <a:avLst/>
          </a:prstGeom>
          <a:solidFill>
            <a:srgbClr val="0F2A47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194560"/>
            <a:ext cx="822960" cy="8229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543300" y="320040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영업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4389120" y="3611880"/>
            <a:ext cx="54864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543300" y="370332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인터넷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3543300" y="416052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제안서 · 계약서 작성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195060" y="1828800"/>
            <a:ext cx="260604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195060" y="1828800"/>
            <a:ext cx="2606040" cy="73152"/>
          </a:xfrm>
          <a:prstGeom prst="rect">
            <a:avLst/>
          </a:prstGeom>
          <a:solidFill>
            <a:srgbClr val="0F2A47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194560"/>
            <a:ext cx="822960" cy="8229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377940" y="320040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회계</a:t>
            </a:r>
            <a:endParaRPr lang="en-US" sz="1800" dirty="0"/>
          </a:p>
        </p:txBody>
      </p:sp>
      <p:sp>
        <p:nvSpPr>
          <p:cNvPr id="23" name="Shape 18"/>
          <p:cNvSpPr/>
          <p:nvPr/>
        </p:nvSpPr>
        <p:spPr>
          <a:xfrm>
            <a:off x="7223760" y="3611880"/>
            <a:ext cx="54864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6377940" y="370332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종로 경리학원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6377940" y="416052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여상 학생들 사이에 앉아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저녁마다 4주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9029700" y="1828800"/>
            <a:ext cx="260604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9029700" y="1828800"/>
            <a:ext cx="2606040" cy="73152"/>
          </a:xfrm>
          <a:prstGeom prst="rect">
            <a:avLst/>
          </a:prstGeom>
          <a:solidFill>
            <a:srgbClr val="0F2A47"/>
          </a:solidFill>
          <a:ln/>
        </p:spPr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21240" y="2194560"/>
            <a:ext cx="822960" cy="82296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9212580" y="320040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인사</a:t>
            </a:r>
            <a:endParaRPr lang="en-US" sz="1800" dirty="0"/>
          </a:p>
        </p:txBody>
      </p:sp>
      <p:sp>
        <p:nvSpPr>
          <p:cNvPr id="30" name="Shape 24"/>
          <p:cNvSpPr/>
          <p:nvPr/>
        </p:nvSpPr>
        <p:spPr>
          <a:xfrm>
            <a:off x="10058400" y="3611880"/>
            <a:ext cx="54864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31" name="Text 25"/>
          <p:cNvSpPr/>
          <p:nvPr/>
        </p:nvSpPr>
        <p:spPr>
          <a:xfrm>
            <a:off x="9212580" y="370332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교보문고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9212580" y="4160520"/>
            <a:ext cx="22402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고전 2권 + 유행 이론 2권</a:t>
            </a:r>
            <a:endParaRPr lang="en-US" sz="1100" dirty="0"/>
          </a:p>
        </p:txBody>
      </p:sp>
      <p:sp>
        <p:nvSpPr>
          <p:cNvPr id="33" name="Shape 27"/>
          <p:cNvSpPr/>
          <p:nvPr/>
        </p:nvSpPr>
        <p:spPr>
          <a:xfrm>
            <a:off x="457200" y="5394960"/>
            <a:ext cx="11247120" cy="8686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34" name="Shape 28"/>
          <p:cNvSpPr/>
          <p:nvPr/>
        </p:nvSpPr>
        <p:spPr>
          <a:xfrm>
            <a:off x="457200" y="5394960"/>
            <a:ext cx="54864" cy="8686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5" name="Text 29"/>
          <p:cNvSpPr/>
          <p:nvPr/>
        </p:nvSpPr>
        <p:spPr>
          <a:xfrm>
            <a:off x="457200" y="5394960"/>
            <a:ext cx="112471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교육은 절실할 때 가장 효과가 큽니다.</a:t>
            </a:r>
            <a:endParaRPr lang="en-US" sz="1800" dirty="0"/>
          </a:p>
        </p:txBody>
      </p:sp>
      <p:sp>
        <p:nvSpPr>
          <p:cNvPr id="36" name="Text 30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19</a:t>
            </a:r>
            <a:endParaRPr lang="en-US" sz="900" dirty="0"/>
          </a:p>
        </p:txBody>
      </p:sp>
      <p:sp>
        <p:nvSpPr>
          <p:cNvPr id="37" name="Text 31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5943600" y="2194560"/>
            <a:ext cx="54864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675120" y="20574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260604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30대 중반의</a:t>
            </a:r>
            <a:endParaRPr lang="en-US" sz="4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흔들림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943600" y="44348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4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회피가 아닌 "해결"을 선택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943600" y="5212080"/>
            <a:ext cx="5760720" cy="822960"/>
          </a:xfrm>
          <a:prstGeom prst="rect">
            <a:avLst/>
          </a:prstGeom>
          <a:solidFill>
            <a:srgbClr val="081A2D"/>
          </a:solidFill>
          <a:ln w="9525">
            <a:solidFill>
              <a:srgbClr val="B886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126480" y="52120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합병 후 사내 정치, 임원진의 견제, 외국계 보험사 면접까지…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03  ·  핵심 선택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결국 남기로 했습니다. 이유는 단 하나.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57784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10312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214884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회피한다면…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914400" y="2834640"/>
            <a:ext cx="4846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문제는 그대로 따라옵니다.</a:t>
            </a:r>
            <a:endParaRPr lang="en-US" sz="14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다른 자리에 가도, 결국 비슷한 상황을 만나게 되죠.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577840" cy="256032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0" name="Shape 7"/>
          <p:cNvSpPr/>
          <p:nvPr/>
        </p:nvSpPr>
        <p:spPr>
          <a:xfrm>
            <a:off x="6263640" y="1828800"/>
            <a:ext cx="54864" cy="2560320"/>
          </a:xfrm>
          <a:prstGeom prst="rect">
            <a:avLst/>
          </a:prstGeom>
          <a:solidFill>
            <a:srgbClr val="B8860B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210312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78040" y="214884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해결한다면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629400" y="2834640"/>
            <a:ext cx="4846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b="1" i="1" dirty="0">
                <a:solidFill>
                  <a:srgbClr val="FAFB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"이건 사람들 사이의 갈등이 아니라,</a:t>
            </a:r>
            <a:endParaRPr lang="en-US" sz="15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500" b="1" i="1" dirty="0">
                <a:solidFill>
                  <a:srgbClr val="FAFB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내가 솔루션을 찾을 수 있는 상황이다."</a:t>
            </a:r>
            <a:endParaRPr lang="en-US" sz="1500" dirty="0"/>
          </a:p>
        </p:txBody>
      </p:sp>
      <p:sp>
        <p:nvSpPr>
          <p:cNvPr id="14" name="Shape 10"/>
          <p:cNvSpPr/>
          <p:nvPr/>
        </p:nvSpPr>
        <p:spPr>
          <a:xfrm>
            <a:off x="457200" y="4663440"/>
            <a:ext cx="11247120" cy="640080"/>
          </a:xfrm>
          <a:prstGeom prst="rect">
            <a:avLst/>
          </a:prstGeom>
          <a:solidFill>
            <a:srgbClr val="E4ECF7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4663440"/>
            <a:ext cx="54864" cy="6400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6" name="Text 12"/>
          <p:cNvSpPr/>
          <p:nvPr/>
        </p:nvSpPr>
        <p:spPr>
          <a:xfrm>
            <a:off x="731520" y="466344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문제가 생기면 해결에 방점을 두자. 과거를 탓해봐야 소용없다.</a:t>
            </a:r>
            <a:endParaRPr lang="en-US" sz="1500" dirty="0"/>
          </a:p>
        </p:txBody>
      </p:sp>
      <p:sp>
        <p:nvSpPr>
          <p:cNvPr id="17" name="Shape 13"/>
          <p:cNvSpPr/>
          <p:nvPr/>
        </p:nvSpPr>
        <p:spPr>
          <a:xfrm>
            <a:off x="457200" y="5440680"/>
            <a:ext cx="11247120" cy="640080"/>
          </a:xfrm>
          <a:prstGeom prst="rect">
            <a:avLst/>
          </a:prstGeom>
          <a:solidFill>
            <a:srgbClr val="E4ECF7"/>
          </a:solidFill>
          <a:ln/>
        </p:spPr>
      </p:sp>
      <p:sp>
        <p:nvSpPr>
          <p:cNvPr id="18" name="Shape 14"/>
          <p:cNvSpPr/>
          <p:nvPr/>
        </p:nvSpPr>
        <p:spPr>
          <a:xfrm>
            <a:off x="457200" y="5440680"/>
            <a:ext cx="54864" cy="6400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9" name="Text 15"/>
          <p:cNvSpPr/>
          <p:nvPr/>
        </p:nvSpPr>
        <p:spPr>
          <a:xfrm>
            <a:off x="731520" y="5440680"/>
            <a:ext cx="10789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 해결에는 끈기가 핵심이다.   --   궁하면 통한다.</a:t>
            </a:r>
            <a:endParaRPr lang="en-US" sz="1500" dirty="0"/>
          </a:p>
        </p:txBody>
      </p:sp>
      <p:sp>
        <p:nvSpPr>
          <p:cNvPr id="20" name="Text 16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19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03  ·  결과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그래서 어떻게 됐냐고요?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회피하지 않고 정면으로 풀어가는 자세로, 2년여를 보냈습니다.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2377440"/>
            <a:ext cx="4114800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6517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kern="0" spc="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처음에는…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320040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914400" y="470916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나를 내보내려던</a:t>
            </a:r>
            <a:endParaRPr lang="en-US" sz="13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상위 임원</a:t>
            </a:r>
            <a:endParaRPr lang="en-US" sz="13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566160"/>
            <a:ext cx="731520" cy="73152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4709160" y="438912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B886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2년의 시간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B886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(one by one)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315200" y="2377440"/>
            <a:ext cx="4114800" cy="29260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3" name="Shape 10"/>
          <p:cNvSpPr/>
          <p:nvPr/>
        </p:nvSpPr>
        <p:spPr>
          <a:xfrm>
            <a:off x="7315200" y="2377440"/>
            <a:ext cx="54864" cy="292608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4" name="Text 11"/>
          <p:cNvSpPr/>
          <p:nvPr/>
        </p:nvSpPr>
        <p:spPr>
          <a:xfrm>
            <a:off x="7498080" y="265176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2년 뒤에는…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498080" y="320040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3000" dirty="0"/>
          </a:p>
        </p:txBody>
      </p:sp>
      <p:sp>
        <p:nvSpPr>
          <p:cNvPr id="16" name="Text 13"/>
          <p:cNvSpPr/>
          <p:nvPr/>
        </p:nvSpPr>
        <p:spPr>
          <a:xfrm>
            <a:off x="7498080" y="470916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3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 임원들은 모두</a:t>
            </a:r>
            <a:endParaRPr lang="en-US" sz="13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3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회사를 떠났습니다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57200" y="576072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865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막혔다고 생각한 일도, 포기하지 않고 계속 두드리다 보면 어느 순간 길이 보이더라고요.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19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5943600" y="2194560"/>
            <a:ext cx="54864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675120" y="20574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04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260604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위기와 결실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943600" y="35204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4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위기를 기회로 만든 "진로 선택"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943600" y="4297680"/>
            <a:ext cx="5760720" cy="1463040"/>
          </a:xfrm>
          <a:prstGeom prst="rect">
            <a:avLst/>
          </a:prstGeom>
          <a:solidFill>
            <a:srgbClr val="081A2D"/>
          </a:solidFill>
          <a:ln w="9525">
            <a:solidFill>
              <a:srgbClr val="B8860B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443484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675120" y="452628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4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2008–2009년, 믿었던 외부 조력자의 기망과 사기.</a:t>
            </a:r>
            <a:endParaRPr lang="en-US" sz="14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4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회사를 통째로 가져가려는 적대적 M&amp;A 공격이 시작됐습니다.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04  ·  위기에서 결실로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2년의 싸움, </a:t>
            </a:r>
            <a:r>
              <a:rPr lang="en-US" sz="2800" b="1" dirty="0" err="1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그리고</a:t>
            </a: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ko-KR" alt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전화위복과 결실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828800"/>
            <a:ext cx="36576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080" y="219456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3108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2008–2009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94360" y="352044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위기</a:t>
            </a:r>
            <a:endParaRPr lang="en-US" sz="2600" dirty="0"/>
          </a:p>
        </p:txBody>
      </p:sp>
      <p:sp>
        <p:nvSpPr>
          <p:cNvPr id="9" name="Shape 6"/>
          <p:cNvSpPr/>
          <p:nvPr/>
        </p:nvSpPr>
        <p:spPr>
          <a:xfrm>
            <a:off x="1874520" y="416052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94360" y="4297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서울법대 출신, 변호사 다수의 로펌 대표.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법률·자본 양면 파상 공격.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회사를 빼앗길 위기.</a:t>
            </a:r>
            <a:endParaRPr lang="en-US" sz="12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0208" y="3493008"/>
            <a:ext cx="329184" cy="329184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251960" y="1828800"/>
            <a:ext cx="3657600" cy="365760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2194560"/>
            <a:ext cx="731520" cy="7315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526280" y="3108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방어 + MBO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4526280" y="352044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선택</a:t>
            </a:r>
            <a:endParaRPr lang="en-US" sz="2600" dirty="0"/>
          </a:p>
        </p:txBody>
      </p:sp>
      <p:sp>
        <p:nvSpPr>
          <p:cNvPr id="16" name="Shape 11"/>
          <p:cNvSpPr/>
          <p:nvPr/>
        </p:nvSpPr>
        <p:spPr>
          <a:xfrm>
            <a:off x="5806440" y="416052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17" name="Text 12"/>
          <p:cNvSpPr/>
          <p:nvPr/>
        </p:nvSpPr>
        <p:spPr>
          <a:xfrm>
            <a:off x="4526280" y="4297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경영진이 직접 지분을 인수해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회사를 지켰습니다.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잘못되면 집까지 잃을 수 있는 결정.</a:t>
            </a:r>
            <a:endParaRPr lang="en-US" sz="12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2128" y="3493008"/>
            <a:ext cx="329184" cy="329184"/>
          </a:xfrm>
          <a:prstGeom prst="rect">
            <a:avLst/>
          </a:prstGeom>
        </p:spPr>
      </p:pic>
      <p:sp>
        <p:nvSpPr>
          <p:cNvPr id="19" name="Shape 13"/>
          <p:cNvSpPr/>
          <p:nvPr/>
        </p:nvSpPr>
        <p:spPr>
          <a:xfrm>
            <a:off x="8183880" y="1828800"/>
            <a:ext cx="3657600" cy="3657600"/>
          </a:xfrm>
          <a:prstGeom prst="rect">
            <a:avLst/>
          </a:prstGeom>
          <a:solidFill>
            <a:srgbClr val="0F2A47"/>
          </a:solidFill>
          <a:ln w="12700">
            <a:solidFill>
              <a:srgbClr val="B8860B"/>
            </a:solidFill>
            <a:prstDash val="solid"/>
          </a:ln>
        </p:spPr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46920" y="2194560"/>
            <a:ext cx="731520" cy="73152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8458200" y="31089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 ~ 현재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8458200" y="352044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결실</a:t>
            </a:r>
            <a:endParaRPr lang="en-US" sz="2600" dirty="0"/>
          </a:p>
        </p:txBody>
      </p:sp>
      <p:sp>
        <p:nvSpPr>
          <p:cNvPr id="23" name="Shape 16"/>
          <p:cNvSpPr/>
          <p:nvPr/>
        </p:nvSpPr>
        <p:spPr>
          <a:xfrm>
            <a:off x="9738360" y="4160520"/>
            <a:ext cx="54864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24" name="Text 17"/>
          <p:cNvSpPr/>
          <p:nvPr/>
        </p:nvSpPr>
        <p:spPr>
          <a:xfrm>
            <a:off x="8458200" y="4297680"/>
            <a:ext cx="3108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NHN 그룹 피인수.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온라인 결제 시장 1위.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경영진 적정 보상.</a:t>
            </a:r>
            <a:endParaRPr lang="en-US" sz="1200" dirty="0"/>
          </a:p>
        </p:txBody>
      </p:sp>
      <p:sp>
        <p:nvSpPr>
          <p:cNvPr id="25" name="Text 18"/>
          <p:cNvSpPr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위기를 기회로 만든 결정적인 "진로 선택"이자, 중대한 "문제 상황을 </a:t>
            </a:r>
            <a:r>
              <a:rPr lang="en-US" sz="1400" i="1" dirty="0" err="1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해결"해</a:t>
            </a:r>
            <a:r>
              <a:rPr lang="en-US" sz="14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</a:t>
            </a:r>
            <a:r>
              <a:rPr lang="ko-KR" altLang="en-US" sz="14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내고 스스로 최대주주가 되는 전화위복</a:t>
            </a:r>
            <a:r>
              <a:rPr lang="en-US" sz="14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</a:t>
            </a:r>
            <a:endParaRPr lang="en-US" sz="1400" dirty="0"/>
          </a:p>
        </p:txBody>
      </p:sp>
      <p:sp>
        <p:nvSpPr>
          <p:cNvPr id="26" name="Text 19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19</a:t>
            </a:r>
            <a:endParaRPr lang="en-US" sz="900" dirty="0"/>
          </a:p>
        </p:txBody>
      </p:sp>
      <p:sp>
        <p:nvSpPr>
          <p:cNvPr id="27" name="Text 20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04  ·  돌이켜보면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1999년의 저는, 이런 일이 일어날 거라고 상상하지 못했습니다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kern="0" spc="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1999. 11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194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3741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KCP 입사 — 대리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269748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0" dirty="0"/>
          </a:p>
        </p:txBody>
      </p:sp>
      <p:sp>
        <p:nvSpPr>
          <p:cNvPr id="8" name="Text 6"/>
          <p:cNvSpPr/>
          <p:nvPr/>
        </p:nvSpPr>
        <p:spPr>
          <a:xfrm>
            <a:off x="571500" y="416105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altLang="ko-KR" sz="1300" kern="0" spc="400" dirty="0" err="1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임직원</a:t>
            </a:r>
            <a:r>
              <a:rPr lang="en-US" altLang="ko-KR" sz="1300" kern="0" spc="4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</a:t>
            </a:r>
            <a:r>
              <a:rPr lang="en-US" sz="1300" kern="0" spc="4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명  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4617720"/>
            <a:ext cx="4572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1000" dirty="0"/>
          </a:p>
        </p:txBody>
      </p:sp>
      <p:sp>
        <p:nvSpPr>
          <p:cNvPr id="10" name="Text 8"/>
          <p:cNvSpPr/>
          <p:nvPr/>
        </p:nvSpPr>
        <p:spPr>
          <a:xfrm>
            <a:off x="731520" y="5842591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altLang="ko-KR" sz="1300" kern="0" spc="400" dirty="0" err="1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매출</a:t>
            </a:r>
            <a:r>
              <a:rPr lang="en-US" altLang="ko-KR" sz="1300" kern="0" spc="4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</a:t>
            </a:r>
            <a:r>
              <a:rPr lang="en-US" sz="1300" kern="0" spc="4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3063240"/>
            <a:ext cx="731520" cy="73152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5349240" y="38862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B886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26년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6858000" y="18288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 현재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858000" y="2194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NHN PAYCO  —  최고경영진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6858000" y="2697480"/>
            <a:ext cx="45720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</a:t>
            </a:r>
            <a:endParaRPr lang="en-US" sz="13000" dirty="0"/>
          </a:p>
        </p:txBody>
      </p:sp>
      <p:sp>
        <p:nvSpPr>
          <p:cNvPr id="16" name="Text 13"/>
          <p:cNvSpPr/>
          <p:nvPr/>
        </p:nvSpPr>
        <p:spPr>
          <a:xfrm>
            <a:off x="6858000" y="41530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altLang="ko-KR" sz="1300" b="1" kern="0" spc="400" dirty="0" err="1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임직원</a:t>
            </a:r>
            <a:r>
              <a:rPr lang="en-US" altLang="ko-KR" sz="1300" b="1" kern="0" spc="400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           </a:t>
            </a:r>
            <a:r>
              <a:rPr lang="en-US" sz="1300" b="1" kern="0" spc="400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명   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6858000" y="4617720"/>
            <a:ext cx="4572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1조</a:t>
            </a:r>
            <a:endParaRPr lang="en-US" sz="11000" dirty="0"/>
          </a:p>
        </p:txBody>
      </p:sp>
      <p:sp>
        <p:nvSpPr>
          <p:cNvPr id="18" name="Text 15"/>
          <p:cNvSpPr/>
          <p:nvPr/>
        </p:nvSpPr>
        <p:spPr>
          <a:xfrm>
            <a:off x="6858000" y="5842591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altLang="ko-KR" sz="1300" b="1" kern="0" spc="400" dirty="0" err="1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매출</a:t>
            </a:r>
            <a:r>
              <a:rPr lang="en-US" altLang="ko-KR" sz="1300" b="1" kern="0" spc="400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                        </a:t>
            </a:r>
            <a:r>
              <a:rPr lang="en-US" sz="1300" b="1" kern="0" spc="400" dirty="0">
                <a:solidFill>
                  <a:srgbClr val="0F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그저 그날그날의 문제에 끈기 있게 답해온 결과 — 거창한 계획은 없었습니다.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19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YOU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후배들에게 — 네 가지 부탁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783080"/>
            <a:ext cx="5440680" cy="22402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783080"/>
            <a:ext cx="54864" cy="22402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196596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6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069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고민이 안 끝난다고 자책하지 마세요.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77240" y="2834640"/>
            <a:ext cx="45720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971800"/>
            <a:ext cx="4983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그건 평생 하는 겁니다. 한번 선택했다면, 일정 기간은 끈기 있게 문제를 해결하려 노력해 보세요.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217920" y="1783080"/>
            <a:ext cx="5440680" cy="22402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1783080"/>
            <a:ext cx="54864" cy="22402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3" name="Text 11"/>
          <p:cNvSpPr/>
          <p:nvPr/>
        </p:nvSpPr>
        <p:spPr>
          <a:xfrm>
            <a:off x="10652760" y="196596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6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492240" y="2148840"/>
            <a:ext cx="4069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 마인드로 자기 영역을 넓히세요.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492240" y="2834640"/>
            <a:ext cx="45720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92240" y="2971800"/>
            <a:ext cx="4983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체면 내려놓고 배우세요. 절실할 때 들어오는 지식이 가장 빨리, 가장 깊이 박힙니다.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02920" y="4251960"/>
            <a:ext cx="5440680" cy="22402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" y="4251960"/>
            <a:ext cx="54864" cy="22402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44348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6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777240" y="4617720"/>
            <a:ext cx="4069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과거를 탓하지 말고, 해결에 집중하세요.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777240" y="5303520"/>
            <a:ext cx="45720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5440680"/>
            <a:ext cx="4983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이미 벌어진 일은 되돌릴 수 없습니다. 외부에 답을 구하기 전에 스스로 부딪혀 보세요.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217920" y="4251960"/>
            <a:ext cx="5440680" cy="22402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217920" y="4251960"/>
            <a:ext cx="54864" cy="224028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25" name="Text 23"/>
          <p:cNvSpPr/>
          <p:nvPr/>
        </p:nvSpPr>
        <p:spPr>
          <a:xfrm>
            <a:off x="10652760" y="44348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36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6492240" y="4617720"/>
            <a:ext cx="4069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궁하면 통합니다.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492240" y="5303520"/>
            <a:ext cx="45720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92240" y="5440680"/>
            <a:ext cx="4983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막혀 보이는 일도 끈기 있게 두드리면 길이 열립니다. 30년 동안 이 한 문장을 여러 번 확인했습니다.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19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7315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80160" y="7772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640079" y="1371600"/>
            <a:ext cx="1095472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ko-KR" altLang="en-US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현재 화려해 보이는 </a:t>
            </a:r>
            <a:r>
              <a:rPr lang="en-US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직</a:t>
            </a:r>
            <a:r>
              <a:rPr lang="ko-KR" altLang="en-US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업</a:t>
            </a:r>
            <a:r>
              <a:rPr lang="en-US" altLang="ko-KR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ko-KR" altLang="en-US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직장이 살아 갈 </a:t>
            </a:r>
            <a:endParaRPr lang="en-US" altLang="ko-KR" sz="3200" b="1" dirty="0">
              <a:solidFill>
                <a:srgbClr val="FAFBF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altLang="ko-KR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20~30</a:t>
            </a:r>
            <a:r>
              <a:rPr lang="ko-KR" altLang="en-US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년 미래를 담보하지 않습니다</a:t>
            </a:r>
            <a:r>
              <a:rPr lang="en-US" altLang="ko-KR" sz="32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2331720"/>
            <a:ext cx="91440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525780" y="2697480"/>
            <a:ext cx="2606040" cy="777240"/>
          </a:xfrm>
          <a:prstGeom prst="rect">
            <a:avLst/>
          </a:prstGeom>
          <a:solidFill>
            <a:srgbClr val="081A2D"/>
          </a:solidFill>
          <a:ln w="6350">
            <a:solidFill>
              <a:srgbClr val="627D98"/>
            </a:solidFill>
            <a:prstDash val="solid"/>
          </a:ln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" y="290322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303020" y="2697480"/>
            <a:ext cx="1691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strike="sngStrike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엘리트 코스</a:t>
            </a:r>
            <a:endParaRPr lang="en-US" sz="1500" dirty="0"/>
          </a:p>
        </p:txBody>
      </p:sp>
      <p:sp>
        <p:nvSpPr>
          <p:cNvPr id="9" name="Shape 5"/>
          <p:cNvSpPr/>
          <p:nvPr/>
        </p:nvSpPr>
        <p:spPr>
          <a:xfrm>
            <a:off x="3360420" y="2697480"/>
            <a:ext cx="2606040" cy="777240"/>
          </a:xfrm>
          <a:prstGeom prst="rect">
            <a:avLst/>
          </a:prstGeom>
          <a:solidFill>
            <a:srgbClr val="081A2D"/>
          </a:solidFill>
          <a:ln w="6350">
            <a:solidFill>
              <a:srgbClr val="627D98"/>
            </a:solidFill>
            <a:prstDash val="solid"/>
          </a:ln>
        </p:spPr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740" y="290322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4137660" y="2697480"/>
            <a:ext cx="1691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strike="sngStrike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안정적인 직업</a:t>
            </a:r>
            <a:endParaRPr lang="en-US" sz="1500" dirty="0"/>
          </a:p>
        </p:txBody>
      </p:sp>
      <p:sp>
        <p:nvSpPr>
          <p:cNvPr id="12" name="Shape 7"/>
          <p:cNvSpPr/>
          <p:nvPr/>
        </p:nvSpPr>
        <p:spPr>
          <a:xfrm>
            <a:off x="6195060" y="2697480"/>
            <a:ext cx="2606040" cy="777240"/>
          </a:xfrm>
          <a:prstGeom prst="rect">
            <a:avLst/>
          </a:prstGeom>
          <a:solidFill>
            <a:srgbClr val="081A2D"/>
          </a:solidFill>
          <a:ln w="6350">
            <a:solidFill>
              <a:srgbClr val="627D98"/>
            </a:solidFill>
            <a:prstDash val="solid"/>
          </a:ln>
        </p:spPr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9380" y="2903220"/>
            <a:ext cx="365760" cy="36576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972300" y="2697480"/>
            <a:ext cx="1691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strike="sngStrike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폼 나는 직장</a:t>
            </a:r>
            <a:endParaRPr lang="en-US" sz="1500" dirty="0"/>
          </a:p>
        </p:txBody>
      </p:sp>
      <p:sp>
        <p:nvSpPr>
          <p:cNvPr id="15" name="Shape 9"/>
          <p:cNvSpPr/>
          <p:nvPr/>
        </p:nvSpPr>
        <p:spPr>
          <a:xfrm>
            <a:off x="9029700" y="2697480"/>
            <a:ext cx="2606040" cy="777240"/>
          </a:xfrm>
          <a:prstGeom prst="rect">
            <a:avLst/>
          </a:prstGeom>
          <a:solidFill>
            <a:srgbClr val="081A2D"/>
          </a:solidFill>
          <a:ln w="6350">
            <a:solidFill>
              <a:srgbClr val="627D98"/>
            </a:solidFill>
            <a:prstDash val="solid"/>
          </a:ln>
        </p:spPr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4020" y="2903220"/>
            <a:ext cx="365760" cy="36576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9806940" y="2697480"/>
            <a:ext cx="1691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strike="sngStrike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널널한 직장</a:t>
            </a:r>
            <a:endParaRPr lang="en-US" sz="1500" dirty="0"/>
          </a:p>
        </p:txBody>
      </p:sp>
      <p:sp>
        <p:nvSpPr>
          <p:cNvPr id="19" name="Shape 12"/>
          <p:cNvSpPr/>
          <p:nvPr/>
        </p:nvSpPr>
        <p:spPr>
          <a:xfrm>
            <a:off x="640080" y="4434840"/>
            <a:ext cx="10881360" cy="1280160"/>
          </a:xfrm>
          <a:prstGeom prst="rect">
            <a:avLst/>
          </a:prstGeom>
          <a:solidFill>
            <a:srgbClr val="081A2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20" name="Shape 13"/>
          <p:cNvSpPr/>
          <p:nvPr/>
        </p:nvSpPr>
        <p:spPr>
          <a:xfrm>
            <a:off x="640080" y="4434840"/>
            <a:ext cx="54864" cy="12801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1" name="Text 14"/>
          <p:cNvSpPr/>
          <p:nvPr/>
        </p:nvSpPr>
        <p:spPr>
          <a:xfrm>
            <a:off x="914400" y="4434840"/>
            <a:ext cx="10332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전문직이 되더라도 장단점이 있고</a:t>
            </a:r>
            <a:r>
              <a:rPr lang="en-US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그 안에서도 격차는 크고요</a:t>
            </a:r>
            <a:r>
              <a:rPr lang="en-US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대수롭지 않게 봤던 업종이</a:t>
            </a:r>
            <a:r>
              <a:rPr lang="en-US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 10~20</a:t>
            </a: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년사이에 크게 각광받고 유망해 </a:t>
            </a:r>
            <a:r>
              <a:rPr lang="ko-KR" altLang="ko-KR" sz="1800" kern="0" dirty="0" err="1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지기고</a:t>
            </a: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 하고요</a:t>
            </a:r>
            <a:r>
              <a:rPr lang="en-US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.</a:t>
            </a:r>
            <a:br>
              <a:rPr lang="en-US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</a:b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널널하고 </a:t>
            </a:r>
            <a:r>
              <a:rPr lang="ko-KR" altLang="ko-KR" sz="1800" kern="0" dirty="0" err="1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연봉많은</a:t>
            </a:r>
            <a:r>
              <a:rPr lang="ko-KR" altLang="ko-KR" sz="1800" kern="0" dirty="0">
                <a:solidFill>
                  <a:schemeClr val="bg1"/>
                </a:solidFill>
                <a:effectLst/>
                <a:ea typeface="굴림" panose="020B0600000101010101" pitchFamily="50" charset="-127"/>
                <a:cs typeface="굴림" panose="020B0600000101010101" pitchFamily="50" charset="-127"/>
              </a:rPr>
              <a:t> 직장에 들어가서 일할 당시는 좋았으나 시간이 지날수록 발전이 없이 상대적으로 무능력 해지면서 후회하는 경우를 많이 봤습니다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22" name="Text 15"/>
          <p:cNvSpPr/>
          <p:nvPr/>
        </p:nvSpPr>
        <p:spPr>
          <a:xfrm>
            <a:off x="640080" y="5943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감사합니다.</a:t>
            </a:r>
            <a:endParaRPr lang="en-US" sz="2200" dirty="0"/>
          </a:p>
        </p:txBody>
      </p:sp>
      <p:sp>
        <p:nvSpPr>
          <p:cNvPr id="23" name="Text 16"/>
          <p:cNvSpPr/>
          <p:nvPr/>
        </p:nvSpPr>
        <p:spPr>
          <a:xfrm>
            <a:off x="5760720" y="60350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kern="0" spc="300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 &amp; A   |   이따 뒷풀이 자리에서 더 편한 이야기를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안녕하세요,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89학번 정승규입니다.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457200" y="3108960"/>
            <a:ext cx="91440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29184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4865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우리 학과 전공과는 다른 진로를 선택한 사람입니다.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" y="4114800"/>
            <a:ext cx="457200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4114800"/>
            <a:ext cx="54864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206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NHN PAYCO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45720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대표이사 (CEO)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0" y="4114800"/>
            <a:ext cx="4572000" cy="100584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0" y="4114800"/>
            <a:ext cx="54864" cy="10058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3" name="Text 11"/>
          <p:cNvSpPr/>
          <p:nvPr/>
        </p:nvSpPr>
        <p:spPr>
          <a:xfrm>
            <a:off x="5760720" y="4206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NHN KCP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760720" y="45720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최고운영책임자 (COO)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2A4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54864" cy="4114800"/>
          </a:xfrm>
          <a:prstGeom prst="rect">
            <a:avLst/>
          </a:prstGeom>
          <a:solidFill>
            <a:srgbClr val="B886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 spc="500">
                <a:solidFill>
                  <a:srgbClr val="D4A437"/>
                </a:solidFill>
                <a:latin typeface="Calibri"/>
              </a:rPr>
              <a:t>FINAL THOUGHT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32588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 i="0">
                <a:solidFill>
                  <a:srgbClr val="D9E2EC"/>
                </a:solidFill>
                <a:latin typeface="Calibri"/>
              </a:rPr>
              <a:t>그리고 마지막으로,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6596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 i="0">
                <a:solidFill>
                  <a:srgbClr val="FAFBFC"/>
                </a:solidFill>
                <a:latin typeface="Calibri"/>
              </a:rPr>
              <a:t>얘기 들어 줄 수 있는 친구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3383280"/>
            <a:ext cx="914400" cy="19050"/>
          </a:xfrm>
          <a:prstGeom prst="rect">
            <a:avLst/>
          </a:prstGeom>
          <a:solidFill>
            <a:srgbClr val="B886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3703320"/>
            <a:ext cx="10698480" cy="2377440"/>
          </a:xfrm>
          <a:prstGeom prst="rect">
            <a:avLst/>
          </a:prstGeom>
          <a:solidFill>
            <a:srgbClr val="081A2D"/>
          </a:solidFill>
          <a:ln w="9525">
            <a:solidFill>
              <a:srgbClr val="B886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3703320"/>
            <a:ext cx="54864" cy="2377440"/>
          </a:xfrm>
          <a:prstGeom prst="rect">
            <a:avLst/>
          </a:prstGeom>
          <a:solidFill>
            <a:srgbClr val="B886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3931920"/>
            <a:ext cx="1014984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  <a:spcAft>
                <a:spcPts val="2000"/>
              </a:spcAft>
            </a:pPr>
            <a:r>
              <a:rPr sz="2000">
                <a:solidFill>
                  <a:srgbClr val="D9E2EC"/>
                </a:solidFill>
                <a:latin typeface="Calibri"/>
              </a:rPr>
              <a:t>살면서 어려움과 복잡한 상황에 맞닥뜨렸을 때,
술 한잔 하면서 얘기 나눌 수 있는 친구를 </a:t>
            </a:r>
            <a:r>
              <a:rPr sz="2400" b="1">
                <a:solidFill>
                  <a:srgbClr val="D4A437"/>
                </a:solidFill>
                <a:latin typeface="Calibri"/>
              </a:rPr>
              <a:t>2명 이상</a:t>
            </a:r>
            <a:r>
              <a:rPr sz="2000">
                <a:solidFill>
                  <a:srgbClr val="D9E2EC"/>
                </a:solidFill>
                <a:latin typeface="Calibri"/>
              </a:rPr>
              <a:t> 만드세요.</a:t>
            </a:r>
          </a:p>
          <a:p>
            <a:pPr algn="l">
              <a:lnSpc>
                <a:spcPct val="140000"/>
              </a:lnSpc>
            </a:pPr>
            <a:r>
              <a:rPr sz="1500" i="1">
                <a:solidFill>
                  <a:srgbClr val="D4A437"/>
                </a:solidFill>
                <a:latin typeface="Calibri"/>
              </a:rPr>
              <a:t>답을 구하려 하기보다, 본인 얘기를 하면서 위안도 되고
스스로 정리하고 본인의 답을 찾을 수 있도록.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6263640"/>
            <a:ext cx="10698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300" b="0" i="1" spc="200">
                <a:solidFill>
                  <a:srgbClr val="D4A437"/>
                </a:solidFill>
                <a:latin typeface="Calibri"/>
              </a:rPr>
              <a:t>긴 시간 들어 주셔서 감사합니다.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오늘의 흐름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네 개의 장면, 그리고 후배들에게 드리는 부탁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56616" y="2468880"/>
            <a:ext cx="2157984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56616" y="2468880"/>
            <a:ext cx="2157984" cy="73152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8" name="Text 6"/>
          <p:cNvSpPr/>
          <p:nvPr/>
        </p:nvSpPr>
        <p:spPr>
          <a:xfrm>
            <a:off x="585216" y="2834640"/>
            <a:ext cx="1792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630936" y="356616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85216" y="3840480"/>
            <a:ext cx="1792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흔들리던 20대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85216" y="48463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진로 고민의 시작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679192" y="2468880"/>
            <a:ext cx="2157984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679192" y="2468880"/>
            <a:ext cx="2157984" cy="73152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14" name="Text 12"/>
          <p:cNvSpPr/>
          <p:nvPr/>
        </p:nvSpPr>
        <p:spPr>
          <a:xfrm>
            <a:off x="2907792" y="2834640"/>
            <a:ext cx="1792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200" dirty="0"/>
          </a:p>
        </p:txBody>
      </p:sp>
      <p:sp>
        <p:nvSpPr>
          <p:cNvPr id="15" name="Shape 13"/>
          <p:cNvSpPr/>
          <p:nvPr/>
        </p:nvSpPr>
        <p:spPr>
          <a:xfrm>
            <a:off x="2953512" y="356616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07792" y="3840480"/>
            <a:ext cx="1792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일곱 명의 회사에서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907792" y="48463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절실함과 학습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01768" y="2468880"/>
            <a:ext cx="2157984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01768" y="2468880"/>
            <a:ext cx="2157984" cy="73152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20" name="Text 18"/>
          <p:cNvSpPr/>
          <p:nvPr/>
        </p:nvSpPr>
        <p:spPr>
          <a:xfrm>
            <a:off x="5230368" y="2834640"/>
            <a:ext cx="1792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200" dirty="0"/>
          </a:p>
        </p:txBody>
      </p:sp>
      <p:sp>
        <p:nvSpPr>
          <p:cNvPr id="21" name="Shape 19"/>
          <p:cNvSpPr/>
          <p:nvPr/>
        </p:nvSpPr>
        <p:spPr>
          <a:xfrm>
            <a:off x="5276088" y="356616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30368" y="3840480"/>
            <a:ext cx="1792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30대 중반의 흔들림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230368" y="48463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회피가 아닌 해결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24344" y="2468880"/>
            <a:ext cx="2157984" cy="292608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324344" y="2468880"/>
            <a:ext cx="2157984" cy="73152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26" name="Text 24"/>
          <p:cNvSpPr/>
          <p:nvPr/>
        </p:nvSpPr>
        <p:spPr>
          <a:xfrm>
            <a:off x="7552944" y="2834640"/>
            <a:ext cx="1792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200" dirty="0"/>
          </a:p>
        </p:txBody>
      </p:sp>
      <p:sp>
        <p:nvSpPr>
          <p:cNvPr id="27" name="Shape 25"/>
          <p:cNvSpPr/>
          <p:nvPr/>
        </p:nvSpPr>
        <p:spPr>
          <a:xfrm>
            <a:off x="7598664" y="3566160"/>
            <a:ext cx="54864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552944" y="3840480"/>
            <a:ext cx="1792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위기와 결실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7552944" y="48463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M&amp;A 방어와 결과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9646920" y="2468880"/>
            <a:ext cx="2157984" cy="2926080"/>
          </a:xfrm>
          <a:prstGeom prst="rect">
            <a:avLst/>
          </a:prstGeom>
          <a:solidFill>
            <a:srgbClr val="0F2A47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646920" y="2468880"/>
            <a:ext cx="2157984" cy="7315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2" name="Text 30"/>
          <p:cNvSpPr/>
          <p:nvPr/>
        </p:nvSpPr>
        <p:spPr>
          <a:xfrm>
            <a:off x="9875520" y="2834640"/>
            <a:ext cx="179222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</a:t>
            </a:r>
            <a:endParaRPr lang="en-US" sz="3200" dirty="0"/>
          </a:p>
        </p:txBody>
      </p:sp>
      <p:sp>
        <p:nvSpPr>
          <p:cNvPr id="33" name="Shape 31"/>
          <p:cNvSpPr/>
          <p:nvPr/>
        </p:nvSpPr>
        <p:spPr>
          <a:xfrm>
            <a:off x="9921240" y="3566160"/>
            <a:ext cx="548640" cy="0"/>
          </a:xfrm>
          <a:prstGeom prst="line">
            <a:avLst/>
          </a:prstGeom>
          <a:noFill/>
          <a:ln w="12700">
            <a:solidFill>
              <a:srgbClr val="D4A43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875520" y="3840480"/>
            <a:ext cx="179222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후배들에게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9875520" y="4846320"/>
            <a:ext cx="179222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9E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네 가지 부탁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19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5943600" y="2194560"/>
            <a:ext cx="54864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675120" y="20574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260604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흔들리던 20대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943600" y="35204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D4A4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진로 고민의 시작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943600" y="4389120"/>
            <a:ext cx="5760720" cy="1463040"/>
          </a:xfrm>
          <a:prstGeom prst="rect">
            <a:avLst/>
          </a:prstGeom>
          <a:solidFill>
            <a:srgbClr val="081A2D"/>
          </a:solidFill>
          <a:ln w="9525">
            <a:solidFill>
              <a:srgbClr val="B8860B"/>
            </a:solidFill>
            <a:prstDash val="solid"/>
          </a:ln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0" y="45262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675120" y="461772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5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"이대로는 안 되겠다,</a:t>
            </a:r>
            <a:endParaRPr lang="en-US" sz="15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5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그냥 군대 가기도 싫고 하니 대학원에 가야겠다"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01  ·  1989 ~ 1993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백팩에 책만 넣고 다니던 시절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5448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학과 공부는 거의 뒷전. 그러나 막연한 불안감으로 책만 사 모았습니다.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25780" y="2377440"/>
            <a:ext cx="260604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25780" y="2377440"/>
            <a:ext cx="2606040" cy="73152"/>
          </a:xfrm>
          <a:prstGeom prst="rect">
            <a:avLst/>
          </a:prstGeom>
          <a:solidFill>
            <a:srgbClr val="486581"/>
          </a:solidFill>
          <a:ln/>
        </p:spPr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834640"/>
            <a:ext cx="822960" cy="8229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708660" y="384048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민법책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08660" y="42976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기술행정고시?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360420" y="2377440"/>
            <a:ext cx="260604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360420" y="2377440"/>
            <a:ext cx="2606040" cy="73152"/>
          </a:xfrm>
          <a:prstGeom prst="rect">
            <a:avLst/>
          </a:prstGeom>
          <a:solidFill>
            <a:srgbClr val="486581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834640"/>
            <a:ext cx="822960" cy="8229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43300" y="384048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특허법책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543300" y="42976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변리사시험?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195060" y="2377440"/>
            <a:ext cx="260604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6195060" y="2377440"/>
            <a:ext cx="2606040" cy="73152"/>
          </a:xfrm>
          <a:prstGeom prst="rect">
            <a:avLst/>
          </a:prstGeom>
          <a:solidFill>
            <a:srgbClr val="486581"/>
          </a:solidFill>
          <a:ln/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834640"/>
            <a:ext cx="822960" cy="8229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77940" y="384048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토플책</a:t>
            </a:r>
            <a:endParaRPr lang="en-US" sz="1800" dirty="0"/>
          </a:p>
        </p:txBody>
      </p:sp>
      <p:sp>
        <p:nvSpPr>
          <p:cNvPr id="20" name="Text 15"/>
          <p:cNvSpPr/>
          <p:nvPr/>
        </p:nvSpPr>
        <p:spPr>
          <a:xfrm>
            <a:off x="6377940" y="42976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유학을 갈까?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9029700" y="2377440"/>
            <a:ext cx="2606040" cy="2560320"/>
          </a:xfrm>
          <a:prstGeom prst="rect">
            <a:avLst/>
          </a:prstGeom>
          <a:solidFill>
            <a:srgbClr val="FFFFFF"/>
          </a:solidFill>
          <a:ln w="9525">
            <a:solidFill>
              <a:srgbClr val="D9E2EC"/>
            </a:solidFill>
            <a:prstDash val="solid"/>
          </a:ln>
        </p:spPr>
      </p:sp>
      <p:sp>
        <p:nvSpPr>
          <p:cNvPr id="22" name="Shape 17"/>
          <p:cNvSpPr/>
          <p:nvPr/>
        </p:nvSpPr>
        <p:spPr>
          <a:xfrm>
            <a:off x="9029700" y="2377440"/>
            <a:ext cx="2606040" cy="73152"/>
          </a:xfrm>
          <a:prstGeom prst="rect">
            <a:avLst/>
          </a:prstGeom>
          <a:solidFill>
            <a:srgbClr val="486581"/>
          </a:solidFill>
          <a:ln/>
        </p:spPr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21240" y="2834640"/>
            <a:ext cx="822960" cy="8229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212580" y="3840480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상식책</a:t>
            </a:r>
            <a:endParaRPr lang="en-US" sz="1800" dirty="0"/>
          </a:p>
        </p:txBody>
      </p:sp>
      <p:sp>
        <p:nvSpPr>
          <p:cNvPr id="25" name="Text 19"/>
          <p:cNvSpPr/>
          <p:nvPr/>
        </p:nvSpPr>
        <p:spPr>
          <a:xfrm>
            <a:off x="9212580" y="4297680"/>
            <a:ext cx="2240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 시험?</a:t>
            </a:r>
            <a:endParaRPr lang="en-US" sz="1200" dirty="0"/>
          </a:p>
        </p:txBody>
      </p:sp>
      <p:sp>
        <p:nvSpPr>
          <p:cNvPr id="26" name="Shape 20"/>
          <p:cNvSpPr/>
          <p:nvPr/>
        </p:nvSpPr>
        <p:spPr>
          <a:xfrm>
            <a:off x="457200" y="5394960"/>
            <a:ext cx="11247120" cy="822960"/>
          </a:xfrm>
          <a:prstGeom prst="rect">
            <a:avLst/>
          </a:prstGeom>
          <a:solidFill>
            <a:srgbClr val="E4ECF7"/>
          </a:solidFill>
          <a:ln/>
        </p:spPr>
      </p:sp>
      <p:sp>
        <p:nvSpPr>
          <p:cNvPr id="27" name="Shape 21"/>
          <p:cNvSpPr/>
          <p:nvPr/>
        </p:nvSpPr>
        <p:spPr>
          <a:xfrm>
            <a:off x="457200" y="5394960"/>
            <a:ext cx="54864" cy="8229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28" name="Text 22"/>
          <p:cNvSpPr/>
          <p:nvPr/>
        </p:nvSpPr>
        <p:spPr>
          <a:xfrm>
            <a:off x="731520" y="5394960"/>
            <a:ext cx="10789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"정작 시작은 전혀 안하고 걱정만 하던" — 책은 가방 속에만 있었습니다.</a:t>
            </a:r>
            <a:endParaRPr lang="en-US" sz="1600" dirty="0"/>
          </a:p>
        </p:txBody>
      </p:sp>
      <p:sp>
        <p:nvSpPr>
          <p:cNvPr id="29" name="Text 23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19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01  ·  1992 ~ 1995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흔들림은 계속됐습니다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371600" y="2651760"/>
            <a:ext cx="9418320" cy="0"/>
          </a:xfrm>
          <a:prstGeom prst="line">
            <a:avLst/>
          </a:prstGeom>
          <a:noFill/>
          <a:ln w="25400">
            <a:solidFill>
              <a:srgbClr val="D9E2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07008" y="2487168"/>
            <a:ext cx="329184" cy="329184"/>
          </a:xfrm>
          <a:prstGeom prst="ellipse">
            <a:avLst/>
          </a:prstGeom>
          <a:solidFill>
            <a:srgbClr val="0F2A47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21488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대학원 결심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0" y="37033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"이대로는 안 되겠다"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뒤늦게 학점 끌어올림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46448" y="2487168"/>
            <a:ext cx="329184" cy="329184"/>
          </a:xfrm>
          <a:prstGeom prst="ellipse">
            <a:avLst/>
          </a:prstGeom>
          <a:solidFill>
            <a:srgbClr val="0F2A47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13760" y="21488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13944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생화학실 협동과정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39440" y="37033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와싱·센트리퓨지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ko-KR" alt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예비 대학원생 실험실  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485888" y="2487168"/>
            <a:ext cx="329184" cy="329184"/>
          </a:xfrm>
          <a:prstGeom prst="ellipse">
            <a:avLst/>
          </a:prstGeom>
          <a:solidFill>
            <a:srgbClr val="0F2A47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53200" y="21488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1992 가을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7888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또 흔들림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278880" y="37033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"연구자가 나한테 맞을까?"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환경기사 병역특례 시도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10625328" y="2487168"/>
            <a:ext cx="329184" cy="329184"/>
          </a:xfrm>
          <a:prstGeom prst="ellipse">
            <a:avLst/>
          </a:prstGeom>
          <a:solidFill>
            <a:srgbClr val="0F2A47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92640" y="21488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1993~96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418320" y="3200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공군 학사장교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418320" y="370332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2차 시험 좌절</a:t>
            </a:r>
            <a:endParaRPr lang="en-US" sz="1200" dirty="0"/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국내 최장 40개월 복무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5212080"/>
            <a:ext cx="11247120" cy="1005840"/>
          </a:xfrm>
          <a:prstGeom prst="rect">
            <a:avLst/>
          </a:prstGeom>
          <a:solidFill>
            <a:srgbClr val="0F2A47"/>
          </a:solidFill>
          <a:ln/>
        </p:spPr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5349240"/>
            <a:ext cx="365760" cy="36576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280160" y="5212080"/>
            <a:ext cx="103327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FAFB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"과연 연구자로서의 직업이 나한테 잘 맞을까?"    본격적인 "진로 고민"의 시작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19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01  ·  1996 ~ 1999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취업했더니, 또 흔들렸습니다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11247120" cy="731520"/>
          </a:xfrm>
          <a:prstGeom prst="rect">
            <a:avLst/>
          </a:prstGeom>
          <a:solidFill>
            <a:srgbClr val="E4ECF7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55448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81A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"사람이 참 간사한 게, 입사 전에는 입사만 되면 좋겠다 싶다가, 막상 들어가니 또 다른 길을 보고 있더라고요. 배가 부르게 된 거죠."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371600" y="3200400"/>
            <a:ext cx="9418320" cy="0"/>
          </a:xfrm>
          <a:prstGeom prst="line">
            <a:avLst/>
          </a:prstGeom>
          <a:noFill/>
          <a:ln w="25400">
            <a:solidFill>
              <a:srgbClr val="D9E2E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07008" y="3035808"/>
            <a:ext cx="329184" cy="329184"/>
          </a:xfrm>
          <a:prstGeom prst="ellipse">
            <a:avLst/>
          </a:prstGeom>
          <a:solidFill>
            <a:srgbClr val="B8860B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26974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1996. 6</a:t>
            </a:r>
            <a:endParaRPr lang="en-US" sz="11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703320"/>
            <a:ext cx="548640" cy="54864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0" y="4343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LG-CNS 입사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0" y="47091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농화학 → IT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346448" y="3035808"/>
            <a:ext cx="329184" cy="329184"/>
          </a:xfrm>
          <a:prstGeom prst="ellipse">
            <a:avLst/>
          </a:prstGeom>
          <a:solidFill>
            <a:srgbClr val="B8860B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413760" y="26974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1996~97</a:t>
            </a:r>
            <a:endParaRPr lang="en-US" sz="11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6720" y="3703320"/>
            <a:ext cx="548640" cy="5486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139440" y="4343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한의대 원서?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3139440" y="47091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고교 방문, 그냥 돌아옴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7485888" y="3035808"/>
            <a:ext cx="329184" cy="329184"/>
          </a:xfrm>
          <a:prstGeom prst="ellipse">
            <a:avLst/>
          </a:prstGeom>
          <a:solidFill>
            <a:srgbClr val="B8860B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6553200" y="26974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1998. 1</a:t>
            </a:r>
            <a:endParaRPr lang="en-US" sz="1100" dirty="0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6160" y="3703320"/>
            <a:ext cx="548640" cy="5486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278880" y="4343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동반 퇴사 / 창업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6278880" y="47091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오피스텔 숙식, 카드 현금서비스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10625328" y="3035808"/>
            <a:ext cx="329184" cy="329184"/>
          </a:xfrm>
          <a:prstGeom prst="ellipse">
            <a:avLst/>
          </a:prstGeom>
          <a:solidFill>
            <a:srgbClr val="B8860B"/>
          </a:solidFill>
          <a:ln w="25400">
            <a:solidFill>
              <a:srgbClr val="FAFBFC"/>
            </a:solidFill>
            <a:prstDash val="solid"/>
          </a:ln>
        </p:spPr>
      </p:sp>
      <p:sp>
        <p:nvSpPr>
          <p:cNvPr id="24" name="Text 19"/>
          <p:cNvSpPr/>
          <p:nvPr/>
        </p:nvSpPr>
        <p:spPr>
          <a:xfrm>
            <a:off x="9692640" y="269748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1999. 11</a:t>
            </a:r>
            <a:endParaRPr lang="en-US" sz="1100" dirty="0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5600" y="3703320"/>
            <a:ext cx="548640" cy="54864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418320" y="43434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KCP 합류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9418320" y="470916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직원 7명, 매출 0원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457200" y="598932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865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알코홀릭에서 워크홀릭으로  —  그리고 결혼을 앞두고 KCP 합류.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19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5943600" y="2194560"/>
            <a:ext cx="548640" cy="0"/>
          </a:xfrm>
          <a:prstGeom prst="line">
            <a:avLst/>
          </a:prstGeom>
          <a:noFill/>
          <a:ln w="25400">
            <a:solidFill>
              <a:srgbClr val="B886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675120" y="20574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6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02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260604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일곱 명짜리</a:t>
            </a:r>
            <a:endParaRPr lang="en-US" sz="4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회사에서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943600" y="443484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A43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절실함이 가장 좋은 학습 동력입니다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943600" y="5212080"/>
            <a:ext cx="5760720" cy="822960"/>
          </a:xfrm>
          <a:prstGeom prst="rect">
            <a:avLst/>
          </a:prstGeom>
          <a:solidFill>
            <a:srgbClr val="081A2D"/>
          </a:solidFill>
          <a:ln w="9525">
            <a:solidFill>
              <a:srgbClr val="B886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126480" y="52120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"낮에는 영업하고, 밤에는 코딩하던 시절"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B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164592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713232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4865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02  ·  2000. 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81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우리 회사의 첫 매출이 발생했습니다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965960" y="2103120"/>
            <a:ext cx="8229600" cy="3200400"/>
          </a:xfrm>
          <a:prstGeom prst="rect">
            <a:avLst/>
          </a:prstGeom>
          <a:solidFill>
            <a:srgbClr val="0F2A47"/>
          </a:solidFill>
          <a:ln/>
        </p:spPr>
      </p:sp>
      <p:sp>
        <p:nvSpPr>
          <p:cNvPr id="6" name="Shape 4"/>
          <p:cNvSpPr/>
          <p:nvPr/>
        </p:nvSpPr>
        <p:spPr>
          <a:xfrm>
            <a:off x="1965960" y="2103120"/>
            <a:ext cx="8229600" cy="914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7" name="Text 5"/>
          <p:cNvSpPr/>
          <p:nvPr/>
        </p:nvSpPr>
        <p:spPr>
          <a:xfrm>
            <a:off x="1965960" y="2468880"/>
            <a:ext cx="8229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0" b="1" dirty="0">
                <a:solidFill>
                  <a:srgbClr val="FAFB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5,500</a:t>
            </a:r>
            <a:endParaRPr lang="en-US" sz="14000" dirty="0"/>
          </a:p>
        </p:txBody>
      </p:sp>
      <p:sp>
        <p:nvSpPr>
          <p:cNvPr id="8" name="Shape 6"/>
          <p:cNvSpPr/>
          <p:nvPr/>
        </p:nvSpPr>
        <p:spPr>
          <a:xfrm>
            <a:off x="5166360" y="4160520"/>
            <a:ext cx="1828800" cy="0"/>
          </a:xfrm>
          <a:prstGeom prst="line">
            <a:avLst/>
          </a:prstGeom>
          <a:noFill/>
          <a:ln w="12700">
            <a:solidFill>
              <a:srgbClr val="B886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965960" y="4251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500" dirty="0">
                <a:solidFill>
                  <a:srgbClr val="D4A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   ·   부가세 포함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965960" y="4709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D9E2E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그 종이 세금계산서를, 제 손으로 직접 작성해서 발행했습니다.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865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26년이 지난 지금까지, 그 장면이 잊히지 않습니다.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247120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19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길을 묻다  |  정승규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1112</Words>
  <Application>Microsoft Office PowerPoint</Application>
  <PresentationFormat>와이드스크린</PresentationFormat>
  <Paragraphs>264</Paragraphs>
  <Slides>19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4" baseType="lpstr">
      <vt:lpstr>맑은 고딕</vt:lpstr>
      <vt:lpstr>Arial</vt:lpstr>
      <vt:lpstr>Calibri</vt:lpstr>
      <vt:lpstr>Cambria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길을 묻다 — 선배가 들려주는 진로 이야기</dc:title>
  <dc:subject>PptxGenJS Presentation</dc:subject>
  <dc:creator>정승규</dc:creator>
  <cp:lastModifiedBy>승규 정</cp:lastModifiedBy>
  <cp:revision>7</cp:revision>
  <dcterms:created xsi:type="dcterms:W3CDTF">2026-05-05T10:52:53Z</dcterms:created>
  <dcterms:modified xsi:type="dcterms:W3CDTF">2026-05-07T06:06:10Z</dcterms:modified>
</cp:coreProperties>
</file>